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71" r:id="rId9"/>
    <p:sldId id="313" r:id="rId10"/>
    <p:sldId id="264" r:id="rId11"/>
    <p:sldId id="265" r:id="rId12"/>
    <p:sldId id="266" r:id="rId13"/>
    <p:sldId id="272" r:id="rId14"/>
    <p:sldId id="267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68" r:id="rId24"/>
    <p:sldId id="269" r:id="rId25"/>
    <p:sldId id="270" r:id="rId26"/>
    <p:sldId id="311" r:id="rId27"/>
    <p:sldId id="283" r:id="rId28"/>
    <p:sldId id="285" r:id="rId29"/>
    <p:sldId id="288" r:id="rId30"/>
    <p:sldId id="289" r:id="rId31"/>
    <p:sldId id="290" r:id="rId32"/>
    <p:sldId id="286" r:id="rId33"/>
    <p:sldId id="287" r:id="rId34"/>
    <p:sldId id="291" r:id="rId35"/>
    <p:sldId id="292" r:id="rId36"/>
    <p:sldId id="293" r:id="rId37"/>
    <p:sldId id="297" r:id="rId38"/>
    <p:sldId id="298" r:id="rId39"/>
    <p:sldId id="299" r:id="rId40"/>
    <p:sldId id="300" r:id="rId41"/>
    <p:sldId id="301" r:id="rId42"/>
    <p:sldId id="308" r:id="rId43"/>
    <p:sldId id="312" r:id="rId44"/>
    <p:sldId id="335" r:id="rId45"/>
    <p:sldId id="339" r:id="rId46"/>
    <p:sldId id="340" r:id="rId47"/>
    <p:sldId id="341" r:id="rId48"/>
    <p:sldId id="334" r:id="rId49"/>
    <p:sldId id="323" r:id="rId50"/>
    <p:sldId id="324" r:id="rId51"/>
    <p:sldId id="325" r:id="rId52"/>
    <p:sldId id="327" r:id="rId53"/>
    <p:sldId id="330" r:id="rId54"/>
    <p:sldId id="329" r:id="rId55"/>
    <p:sldId id="326" r:id="rId56"/>
    <p:sldId id="328" r:id="rId57"/>
    <p:sldId id="336" r:id="rId58"/>
    <p:sldId id="33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70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7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33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415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73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953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121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41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576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43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84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911FE-C10A-4C5A-B34F-2646DAF0601A}" type="datetimeFigureOut">
              <a:rPr lang="en-AU" smtClean="0"/>
              <a:t>19/09/2014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4D77D-DFF2-4E32-8122-938FC6CEE5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913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kahoot.i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klevar.com/gamification-vs-games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bit.ly/mfm2013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1.ibtimes.com/sites/www.ibtimes.com/files/styles/v2_article_large/public/2014/09/12/apple-watch-apps-features-nike.png?itok=DwNvmIEs" TargetMode="External"/><Relationship Id="rId4" Type="http://schemas.openxmlformats.org/officeDocument/2006/relationships/hyperlink" Target="http://static.businessinsider.com/image/540f4950eab8eaa25e65a624/image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colin.simpson@cit.edu.au" TargetMode="External"/><Relationship Id="rId2" Type="http://schemas.openxmlformats.org/officeDocument/2006/relationships/hyperlink" Target="http://www.screenface.net/gamificat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6378" y="0"/>
            <a:ext cx="9144000" cy="2387600"/>
          </a:xfrm>
        </p:spPr>
        <p:txBody>
          <a:bodyPr/>
          <a:lstStyle/>
          <a:p>
            <a:r>
              <a:rPr lang="en-AU" dirty="0" err="1" smtClean="0"/>
              <a:t>Gamifying</a:t>
            </a:r>
            <a:r>
              <a:rPr lang="en-AU" dirty="0" smtClean="0"/>
              <a:t> your course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675" y="3610275"/>
            <a:ext cx="9885406" cy="2732860"/>
          </a:xfrm>
        </p:spPr>
        <p:txBody>
          <a:bodyPr>
            <a:normAutofit/>
          </a:bodyPr>
          <a:lstStyle/>
          <a:p>
            <a:r>
              <a:rPr lang="en-AU" dirty="0" smtClean="0"/>
              <a:t>Colin Simpson - @</a:t>
            </a:r>
            <a:r>
              <a:rPr lang="en-AU" dirty="0" err="1" smtClean="0"/>
              <a:t>gamerlearner</a:t>
            </a:r>
            <a:endParaRPr lang="en-AU" dirty="0" smtClean="0"/>
          </a:p>
          <a:p>
            <a:endParaRPr lang="en-AU" dirty="0"/>
          </a:p>
          <a:p>
            <a:r>
              <a:rPr lang="en-AU" dirty="0" smtClean="0"/>
              <a:t>Please go to </a:t>
            </a:r>
            <a:r>
              <a:rPr lang="en-AU" dirty="0" smtClean="0">
                <a:hlinkClick r:id="rId2"/>
              </a:rPr>
              <a:t>http://kahoot.it</a:t>
            </a:r>
            <a:r>
              <a:rPr lang="en-AU" dirty="0" smtClean="0"/>
              <a:t> (on any device) and sign in using the PIN </a:t>
            </a:r>
            <a:r>
              <a:rPr lang="en-AU" dirty="0" smtClean="0"/>
              <a:t>93397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Choose a creative Nickname (not just your name) and join the game</a:t>
            </a:r>
          </a:p>
          <a:p>
            <a:r>
              <a:rPr lang="en-AU" dirty="0" smtClean="0"/>
              <a:t>We will begin shortly</a:t>
            </a:r>
            <a:endParaRPr lang="en-AU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21020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07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2800"/>
          </a:xfrm>
        </p:spPr>
        <p:txBody>
          <a:bodyPr/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1879"/>
            <a:ext cx="10515600" cy="1033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A range of tasks and missions to choose from</a:t>
            </a:r>
          </a:p>
          <a:p>
            <a:pPr marL="0" indent="0">
              <a:buNone/>
            </a:pPr>
            <a:r>
              <a:rPr lang="en-AU" dirty="0" smtClean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65" y="1539505"/>
            <a:ext cx="9445869" cy="5318495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210206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7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2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81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Feedback about how well we completed a task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35" y="1470377"/>
            <a:ext cx="7852832" cy="5235222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2312276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59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660"/>
            <a:ext cx="10515600" cy="56620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2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Information about how far we are through our quest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7" y="1714500"/>
            <a:ext cx="9144000" cy="5143500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2522483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7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357"/>
            <a:ext cx="10515600" cy="68995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76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It could have a compelling story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23" y="1512276"/>
            <a:ext cx="7990450" cy="4994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723" y="6506308"/>
            <a:ext cx="54729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http://www.mobygames.com/images/shots/l/649536-papers-please-windows-screenshot-her-husband-just-went-through.jpg</a:t>
            </a:r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2732690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8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8059"/>
            <a:ext cx="10515600" cy="63394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33" y="762000"/>
            <a:ext cx="7591985" cy="6008489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2942896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59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8"/>
            <a:ext cx="10515600" cy="701675"/>
          </a:xfrm>
        </p:spPr>
        <p:txBody>
          <a:bodyPr/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96" y="829733"/>
            <a:ext cx="7495671" cy="5932264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3153103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537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58314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84942"/>
            <a:ext cx="7523799" cy="5954525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3363310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746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8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09" y="728133"/>
            <a:ext cx="7574182" cy="5994400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357351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1"/>
            <a:ext cx="10515600" cy="718609"/>
          </a:xfrm>
        </p:spPr>
        <p:txBody>
          <a:bodyPr/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4" y="863600"/>
            <a:ext cx="9974496" cy="5904080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378372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49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1"/>
            <a:ext cx="10515600" cy="701675"/>
          </a:xfrm>
        </p:spPr>
        <p:txBody>
          <a:bodyPr/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831582"/>
            <a:ext cx="7196667" cy="5987234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399393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02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do you feel?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We’ll try that game again in a little while.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What is gamification?</a:t>
            </a:r>
          </a:p>
          <a:p>
            <a:pPr marL="0" indent="0">
              <a:buNone/>
            </a:pPr>
            <a:r>
              <a:rPr lang="en-AU" dirty="0" smtClean="0"/>
              <a:t>What makes a game?</a:t>
            </a:r>
          </a:p>
          <a:p>
            <a:pPr marL="0" indent="0">
              <a:buNone/>
            </a:pPr>
            <a:r>
              <a:rPr lang="en-AU" dirty="0" smtClean="0"/>
              <a:t>What does gamification look like in education?</a:t>
            </a:r>
          </a:p>
          <a:p>
            <a:pPr marL="0" indent="0">
              <a:buNone/>
            </a:pPr>
            <a:r>
              <a:rPr lang="en-AU" dirty="0" smtClean="0"/>
              <a:t>Why should I gamify?</a:t>
            </a:r>
          </a:p>
          <a:p>
            <a:pPr marL="0" indent="0">
              <a:buNone/>
            </a:pPr>
            <a:r>
              <a:rPr lang="en-AU" dirty="0" smtClean="0"/>
              <a:t>How can I gamify?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42041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23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3275"/>
          </a:xfrm>
        </p:spPr>
        <p:txBody>
          <a:bodyPr/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46" y="803275"/>
            <a:ext cx="10773507" cy="6060098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420413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23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1032"/>
            <a:ext cx="10515600" cy="54959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141" y="731410"/>
            <a:ext cx="10891716" cy="6126590"/>
          </a:xfrm>
          <a:prstGeom prst="rect">
            <a:avLst/>
          </a:prstGeo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441434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1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379"/>
            <a:ext cx="10515600" cy="567837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What might it look like in education?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56" y="877337"/>
            <a:ext cx="10632288" cy="5980663"/>
          </a:xfrm>
          <a:prstGeom prst="rect">
            <a:avLst/>
          </a:prstGeo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462455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2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2"/>
            <a:ext cx="10515600" cy="59356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</a:t>
            </a:r>
            <a:r>
              <a:rPr lang="en-AU" dirty="0"/>
              <a:t> </a:t>
            </a:r>
            <a:r>
              <a:rPr lang="en-AU" dirty="0" smtClean="0"/>
              <a:t>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86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To create a deeper learning experience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52" y="1804621"/>
            <a:ext cx="7420213" cy="4939079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483475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61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701675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4800" dirty="0" smtClean="0"/>
              <a:t>Flow (engagement)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5400" i="1" dirty="0" smtClean="0"/>
              <a:t>“the state in which people are so involved in an activity that nothing else seems to matter”</a:t>
            </a:r>
          </a:p>
          <a:p>
            <a:pPr marL="0" indent="0">
              <a:buNone/>
            </a:pPr>
            <a:r>
              <a:rPr lang="en-AU" sz="5400" i="1" dirty="0" smtClean="0"/>
              <a:t>(</a:t>
            </a:r>
            <a:r>
              <a:rPr lang="en-AU" sz="5400" i="1" dirty="0" err="1" smtClean="0"/>
              <a:t>Mihaly</a:t>
            </a:r>
            <a:r>
              <a:rPr lang="en-AU" sz="5400" i="1" dirty="0" smtClean="0"/>
              <a:t> </a:t>
            </a:r>
            <a:r>
              <a:rPr lang="en-AU" sz="5400" i="1" dirty="0" err="1" smtClean="0"/>
              <a:t>Csikszentmihalyi</a:t>
            </a:r>
            <a:r>
              <a:rPr lang="en-AU" sz="5400" i="1" dirty="0" smtClean="0"/>
              <a:t> 1990)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504496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5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69408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16" y="1143000"/>
            <a:ext cx="6228767" cy="5275384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5255172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8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718608"/>
          </a:xfrm>
        </p:spPr>
        <p:txBody>
          <a:bodyPr/>
          <a:lstStyle/>
          <a:p>
            <a:r>
              <a:rPr lang="en-AU" dirty="0"/>
              <a:t>So why </a:t>
            </a:r>
            <a:r>
              <a:rPr lang="en-AU" dirty="0" err="1"/>
              <a:t>gamify</a:t>
            </a:r>
            <a:r>
              <a:rPr lang="en-AU" dirty="0"/>
              <a:t> my course?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8617"/>
            <a:ext cx="10515600" cy="55774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 smtClean="0"/>
              <a:t>You might also know this as Vygotsky’s Zone of Proximal Development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Tomato, tomato.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1" y="1934307"/>
            <a:ext cx="4759569" cy="3569677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546537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4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 smtClean="0"/>
              <a:t>Fiero</a:t>
            </a:r>
            <a:r>
              <a:rPr lang="en-AU" dirty="0" smtClean="0"/>
              <a:t> (Proud)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1592694"/>
            <a:ext cx="6252180" cy="4709740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5675586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9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9"/>
            <a:ext cx="10515600" cy="735542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2825"/>
            <a:ext cx="10515600" cy="5252508"/>
          </a:xfrm>
        </p:spPr>
        <p:txBody>
          <a:bodyPr/>
          <a:lstStyle/>
          <a:p>
            <a:r>
              <a:rPr lang="en-AU" dirty="0" smtClean="0"/>
              <a:t>Nicole </a:t>
            </a:r>
            <a:r>
              <a:rPr lang="en-AU" dirty="0" err="1" smtClean="0"/>
              <a:t>Lazzaro</a:t>
            </a:r>
            <a:r>
              <a:rPr lang="en-AU" dirty="0" smtClean="0"/>
              <a:t> has identified four types of fun: </a:t>
            </a:r>
          </a:p>
          <a:p>
            <a:r>
              <a:rPr lang="en-AU" dirty="0" smtClean="0"/>
              <a:t>Easy fun – blowing off steam, play, games without scoring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stairsRe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319" y="2068727"/>
            <a:ext cx="8221362" cy="4624516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5885793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87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7142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2025"/>
            <a:ext cx="10515600" cy="4351338"/>
          </a:xfrm>
        </p:spPr>
        <p:txBody>
          <a:bodyPr/>
          <a:lstStyle/>
          <a:p>
            <a:r>
              <a:rPr lang="en-AU" dirty="0" smtClean="0"/>
              <a:t>Hard fun – challenges, mastery, overcoming obstacles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03" y="1787035"/>
            <a:ext cx="7103193" cy="4728063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6096000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6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Gamification is all around us</a:t>
            </a:r>
            <a:endParaRPr lang="en-AU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25" y="1524000"/>
            <a:ext cx="10261225" cy="4926227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63062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68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735542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4351338"/>
          </a:xfrm>
        </p:spPr>
        <p:txBody>
          <a:bodyPr/>
          <a:lstStyle/>
          <a:p>
            <a:r>
              <a:rPr lang="en-AU" dirty="0" smtClean="0"/>
              <a:t>People fun – the joy of interacting with others, working in a team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24025"/>
            <a:ext cx="6096000" cy="5133975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630620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55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58476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9733"/>
            <a:ext cx="10515600" cy="4351338"/>
          </a:xfrm>
        </p:spPr>
        <p:txBody>
          <a:bodyPr/>
          <a:lstStyle/>
          <a:p>
            <a:r>
              <a:rPr lang="en-AU" dirty="0" smtClean="0"/>
              <a:t>Serious fun – doing things that are meaningful, good for the family/community/planet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54" y="1890347"/>
            <a:ext cx="7013331" cy="4675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6668" y="6592539"/>
            <a:ext cx="67778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http://upload.wikimedia.org/wikipedia/commons/3/39/FEMA_-_29748_-_Red_Cross_volunteer_and_shelteree_in_NJ,_photography_by_Andrea_Booher.jpg</a:t>
            </a:r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651641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8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3" y="374651"/>
            <a:ext cx="3513667" cy="78634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31" y="-1"/>
            <a:ext cx="6855069" cy="6855069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6726620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0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9"/>
            <a:ext cx="10515600" cy="619287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5092"/>
            <a:ext cx="10515600" cy="2395985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Motivation – Extrinsic</a:t>
            </a:r>
          </a:p>
          <a:p>
            <a:pPr marL="0" indent="0">
              <a:buNone/>
            </a:pPr>
            <a:r>
              <a:rPr lang="en-AU" dirty="0" smtClean="0"/>
              <a:t>Rewards from the outside</a:t>
            </a:r>
          </a:p>
          <a:p>
            <a:pPr marL="0" indent="0">
              <a:buNone/>
            </a:pPr>
            <a:r>
              <a:rPr lang="en-AU" dirty="0" smtClean="0"/>
              <a:t>Gabe </a:t>
            </a:r>
            <a:r>
              <a:rPr lang="en-AU" dirty="0" err="1" smtClean="0"/>
              <a:t>Zichermann</a:t>
            </a:r>
            <a:r>
              <a:rPr lang="en-AU" dirty="0" smtClean="0"/>
              <a:t> (2011)</a:t>
            </a:r>
          </a:p>
          <a:p>
            <a:pPr marL="0" indent="0">
              <a:buNone/>
            </a:pPr>
            <a:r>
              <a:rPr lang="en-AU" dirty="0" smtClean="0"/>
              <a:t>Status (</a:t>
            </a:r>
            <a:r>
              <a:rPr lang="en-AU" dirty="0" err="1" smtClean="0"/>
              <a:t>leaderboards</a:t>
            </a:r>
            <a:r>
              <a:rPr lang="en-AU" dirty="0" smtClean="0"/>
              <a:t> / competition)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01" y="3025179"/>
            <a:ext cx="6513268" cy="3457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138" y="6550269"/>
            <a:ext cx="5828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http://4.bp.blogspot.com/-GdaVOKdjXU0/UnlbkSh1V0I/AAAAAAAAAEw/I9odD-2JSLg/s1600/Screen+Shot+2013-11-05+at+13.51.43.png</a:t>
            </a:r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693682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79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993"/>
            <a:ext cx="10515600" cy="68474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5890"/>
            <a:ext cx="10515600" cy="5658909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Access (unlock new content)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1774823"/>
            <a:ext cx="7569197" cy="5046131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714703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77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4875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21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Power (give new abilities)</a:t>
            </a:r>
          </a:p>
          <a:p>
            <a:pPr marL="0" indent="0">
              <a:buNone/>
            </a:pPr>
            <a:r>
              <a:rPr lang="en-AU" dirty="0" smtClean="0"/>
              <a:t>(moderate content on a website)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29" y="981044"/>
            <a:ext cx="5591955" cy="5687219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735724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4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2475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81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Stuff (physical prizes)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68" y="840008"/>
            <a:ext cx="7299808" cy="5771807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756744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4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9"/>
            <a:ext cx="10515600" cy="820208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0558"/>
            <a:ext cx="10515600" cy="5066241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Motivation – Intrinsic</a:t>
            </a:r>
          </a:p>
          <a:p>
            <a:pPr marL="0" indent="0">
              <a:buNone/>
            </a:pPr>
            <a:r>
              <a:rPr lang="en-AU" dirty="0" smtClean="0"/>
              <a:t>Internal drivers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err="1" smtClean="0"/>
              <a:t>Deci</a:t>
            </a:r>
            <a:r>
              <a:rPr lang="en-AU" dirty="0" smtClean="0"/>
              <a:t>, </a:t>
            </a:r>
            <a:r>
              <a:rPr lang="en-AU" dirty="0" err="1" smtClean="0"/>
              <a:t>Koestner</a:t>
            </a:r>
            <a:r>
              <a:rPr lang="en-AU" dirty="0" smtClean="0"/>
              <a:t> &amp; Ryan (2001)</a:t>
            </a:r>
          </a:p>
          <a:p>
            <a:pPr marL="0" indent="0">
              <a:buNone/>
            </a:pPr>
            <a:r>
              <a:rPr lang="en-AU" sz="4800" i="1" dirty="0" smtClean="0"/>
              <a:t>“the issue is how to facilitate people’s understanding the importance of the activity to themselves… so they will be self motivated to perform it”</a:t>
            </a:r>
            <a:endParaRPr lang="en-AU" sz="4800" i="1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777765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48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735542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7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Learners require: Autonomy – control of their learning path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3216"/>
            <a:ext cx="9226153" cy="5194784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7987862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44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752475"/>
          </a:xfrm>
        </p:spPr>
        <p:txBody>
          <a:bodyPr/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74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Competency – the ability to re-do assessments until they succeed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08" y="1659694"/>
            <a:ext cx="7556500" cy="503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124" y="2784389"/>
            <a:ext cx="250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Games are all about learning by failing and trying again</a:t>
            </a:r>
            <a:endParaRPr lang="en-AU" dirty="0"/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819806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48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802"/>
            <a:ext cx="10515600" cy="60694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Gamification is all around us</a:t>
            </a:r>
            <a:endParaRPr lang="en-AU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20" y="683742"/>
            <a:ext cx="7698810" cy="6087290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84082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14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9"/>
            <a:ext cx="10515600" cy="557741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654" y="1007939"/>
            <a:ext cx="10515600" cy="5753345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Relatedness – ability to connect to other learners and the world, opportunities for collaboration</a:t>
            </a:r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48" y="1925004"/>
            <a:ext cx="6461337" cy="4225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4006" y="6257561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http://digitalcypher.com/random/larp.jpg</a:t>
            </a:r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8408276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11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0"/>
            <a:ext cx="10515600" cy="57398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8316"/>
            <a:ext cx="4442254" cy="4978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err="1" smtClean="0"/>
              <a:t>Vockell</a:t>
            </a:r>
            <a:r>
              <a:rPr lang="en-AU" dirty="0" smtClean="0"/>
              <a:t> (2008) identified 7 factors of intrinsic motivation</a:t>
            </a:r>
            <a:br>
              <a:rPr lang="en-AU" dirty="0" smtClean="0"/>
            </a:b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Challenge</a:t>
            </a:r>
          </a:p>
          <a:p>
            <a:pPr marL="0" indent="0">
              <a:buNone/>
            </a:pPr>
            <a:r>
              <a:rPr lang="en-AU" dirty="0" smtClean="0"/>
              <a:t>Curiosity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Control 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Fantasy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Competition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Collaboration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Recognition</a:t>
            </a:r>
            <a:endParaRPr lang="en-AU" dirty="0"/>
          </a:p>
          <a:p>
            <a:pPr marL="0" indent="0">
              <a:buNone/>
            </a:pPr>
            <a:endParaRPr lang="en-AU" dirty="0" smtClean="0"/>
          </a:p>
        </p:txBody>
      </p:sp>
      <p:pic>
        <p:nvPicPr>
          <p:cNvPr id="336" name="Picture 3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70470"/>
            <a:ext cx="4572000" cy="6096000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8618482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9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753"/>
            <a:ext cx="10515600" cy="62341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So why gamify my course?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9506"/>
            <a:ext cx="10515600" cy="55307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 smtClean="0"/>
              <a:t>Nearly there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Malcolm Knowles (1970) identified six key factors relating to the motivating factors driving adult learners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b="1" dirty="0" smtClean="0"/>
              <a:t>Need to Know:</a:t>
            </a:r>
            <a:r>
              <a:rPr lang="en-AU" dirty="0" smtClean="0"/>
              <a:t> Adults need to know the reason for learning something.</a:t>
            </a:r>
          </a:p>
          <a:p>
            <a:pPr marL="0" indent="0">
              <a:buNone/>
            </a:pPr>
            <a:r>
              <a:rPr lang="en-AU" b="1" dirty="0" smtClean="0"/>
              <a:t>Foundation:</a:t>
            </a:r>
            <a:r>
              <a:rPr lang="en-AU" dirty="0" smtClean="0"/>
              <a:t> Experience (including error) provides the basis for learning activities.</a:t>
            </a:r>
          </a:p>
          <a:p>
            <a:pPr marL="0" indent="0">
              <a:buNone/>
            </a:pPr>
            <a:r>
              <a:rPr lang="en-AU" b="1" dirty="0" smtClean="0"/>
              <a:t>Self-Concept:</a:t>
            </a:r>
            <a:r>
              <a:rPr lang="en-AU" dirty="0" smtClean="0"/>
              <a:t> Adults need to be responsible for their decisions on education; involvement in the planning and evaluation of their instruction.</a:t>
            </a:r>
          </a:p>
          <a:p>
            <a:pPr marL="0" indent="0">
              <a:buNone/>
            </a:pPr>
            <a:r>
              <a:rPr lang="en-AU" b="1" dirty="0" smtClean="0"/>
              <a:t>Readiness:</a:t>
            </a:r>
            <a:r>
              <a:rPr lang="en-AU" dirty="0" smtClean="0"/>
              <a:t> Adults are most interested in learning subjects having immediate relevance to their work and/or personal lives.</a:t>
            </a:r>
          </a:p>
          <a:p>
            <a:pPr marL="0" indent="0">
              <a:buNone/>
            </a:pPr>
            <a:r>
              <a:rPr lang="en-AU" b="1" dirty="0" smtClean="0"/>
              <a:t>Orientation:</a:t>
            </a:r>
            <a:r>
              <a:rPr lang="en-AU" dirty="0" smtClean="0"/>
              <a:t> Adult learning is problem-</a:t>
            </a:r>
            <a:r>
              <a:rPr lang="en-AU" dirty="0" err="1" smtClean="0"/>
              <a:t>centered</a:t>
            </a:r>
            <a:r>
              <a:rPr lang="en-AU" dirty="0" smtClean="0"/>
              <a:t> rather than content-oriented.</a:t>
            </a:r>
          </a:p>
          <a:p>
            <a:pPr marL="0" indent="0">
              <a:buNone/>
            </a:pPr>
            <a:r>
              <a:rPr lang="en-AU" b="1" dirty="0" smtClean="0"/>
              <a:t>Motivation:</a:t>
            </a:r>
            <a:r>
              <a:rPr lang="en-AU" dirty="0" smtClean="0"/>
              <a:t> Adults respond better to internal versus external motivators.</a:t>
            </a:r>
          </a:p>
          <a:p>
            <a:endParaRPr lang="en-AU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882868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62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849130" cy="670439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The Sheldon model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30" y="881345"/>
            <a:ext cx="7258452" cy="5947334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9038896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849130" cy="670439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The Sheldon model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90" y="0"/>
            <a:ext cx="5544693" cy="6858000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9249103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5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034"/>
            <a:ext cx="10515600" cy="59046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51" y="1909613"/>
            <a:ext cx="8352493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200" y="1194389"/>
            <a:ext cx="710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Bartle (1990) identified four main player types in multiplayer online games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003118" y="6376087"/>
            <a:ext cx="4185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http://frankcaron.com/Flogger/wp-content/uploads/2011/07/frankcaron_playerTypes_flat.png</a:t>
            </a:r>
          </a:p>
        </p:txBody>
      </p:sp>
      <p:sp>
        <p:nvSpPr>
          <p:cNvPr id="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PG_634722689789_BAR"/>
          <p:cNvSpPr/>
          <p:nvPr/>
        </p:nvSpPr>
        <p:spPr>
          <a:xfrm>
            <a:off x="0" y="0"/>
            <a:ext cx="9459310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2865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84" y="258033"/>
            <a:ext cx="10515600" cy="59870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8033"/>
            <a:ext cx="4520373" cy="6614814"/>
          </a:xfrm>
        </p:spPr>
      </p:pic>
      <p:sp>
        <p:nvSpPr>
          <p:cNvPr id="5" name="TextBox 4"/>
          <p:cNvSpPr txBox="1"/>
          <p:nvPr/>
        </p:nvSpPr>
        <p:spPr>
          <a:xfrm>
            <a:off x="255373" y="1985319"/>
            <a:ext cx="63321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Natalie </a:t>
            </a:r>
            <a:r>
              <a:rPr lang="en-AU" sz="2800" dirty="0" err="1" smtClean="0"/>
              <a:t>Denmeade</a:t>
            </a:r>
            <a:r>
              <a:rPr lang="en-AU" sz="2800" dirty="0" smtClean="0"/>
              <a:t> (@</a:t>
            </a:r>
            <a:r>
              <a:rPr lang="en-AU" sz="2800" dirty="0" err="1" smtClean="0"/>
              <a:t>moodlemuse</a:t>
            </a:r>
            <a:r>
              <a:rPr lang="en-AU" sz="2800" dirty="0" smtClean="0"/>
              <a:t>)</a:t>
            </a:r>
          </a:p>
          <a:p>
            <a:endParaRPr lang="en-AU" sz="2800" dirty="0"/>
          </a:p>
          <a:p>
            <a:r>
              <a:rPr lang="en-AU" sz="2800" dirty="0">
                <a:hlinkClick r:id="rId3"/>
              </a:rPr>
              <a:t>http://klevar.com/gamification-vs-games</a:t>
            </a:r>
            <a:r>
              <a:rPr lang="en-AU" sz="2800" dirty="0" smtClean="0">
                <a:hlinkClick r:id="rId3"/>
              </a:rPr>
              <a:t>/</a:t>
            </a:r>
            <a:r>
              <a:rPr lang="en-AU" sz="2800" dirty="0" smtClean="0"/>
              <a:t> </a:t>
            </a:r>
            <a:endParaRPr lang="en-AU" sz="2800" dirty="0"/>
          </a:p>
        </p:txBody>
      </p:sp>
      <p:sp>
        <p:nvSpPr>
          <p:cNvPr id="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PG_634722689789_BAR"/>
          <p:cNvSpPr/>
          <p:nvPr/>
        </p:nvSpPr>
        <p:spPr>
          <a:xfrm>
            <a:off x="0" y="0"/>
            <a:ext cx="966951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4167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84" y="258033"/>
            <a:ext cx="10515600" cy="59870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55373" y="1985319"/>
            <a:ext cx="54171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Natalie </a:t>
            </a:r>
            <a:r>
              <a:rPr lang="en-AU" sz="2800" dirty="0" err="1" smtClean="0"/>
              <a:t>Denmeade</a:t>
            </a:r>
            <a:r>
              <a:rPr lang="en-AU" sz="2800" dirty="0" smtClean="0"/>
              <a:t> (@</a:t>
            </a:r>
            <a:r>
              <a:rPr lang="en-AU" sz="2800" dirty="0" err="1" smtClean="0"/>
              <a:t>moodlemuse</a:t>
            </a:r>
            <a:r>
              <a:rPr lang="en-AU" sz="2800" dirty="0" smtClean="0"/>
              <a:t>)</a:t>
            </a:r>
          </a:p>
          <a:p>
            <a:endParaRPr lang="en-AU" sz="2800" dirty="0"/>
          </a:p>
          <a:p>
            <a:r>
              <a:rPr lang="en-AU" sz="2800" dirty="0" smtClean="0">
                <a:hlinkClick r:id="rId2"/>
              </a:rPr>
              <a:t>http</a:t>
            </a:r>
            <a:r>
              <a:rPr lang="en-AU" sz="2800" dirty="0">
                <a:hlinkClick r:id="rId2"/>
              </a:rPr>
              <a:t>://bit.ly/mfm2013 </a:t>
            </a:r>
            <a:endParaRPr lang="en-AU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342813"/>
            <a:ext cx="4572000" cy="6560821"/>
          </a:xfrm>
        </p:spPr>
      </p:pic>
      <p:sp>
        <p:nvSpPr>
          <p:cNvPr id="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PG_634722689789_BAR"/>
          <p:cNvSpPr/>
          <p:nvPr/>
        </p:nvSpPr>
        <p:spPr>
          <a:xfrm>
            <a:off x="0" y="0"/>
            <a:ext cx="987972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45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84913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Progress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Completion Tracking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17554"/>
            <a:ext cx="5389605" cy="241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8" y="343754"/>
            <a:ext cx="3562718" cy="200402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37" y="2982096"/>
            <a:ext cx="4198059" cy="3062619"/>
          </a:xfrm>
          <a:prstGeom prst="rect">
            <a:avLst/>
          </a:prstGeom>
        </p:spPr>
      </p:pic>
      <p:sp>
        <p:nvSpPr>
          <p:cNvPr id="339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0" name="PG_634722689789_BAR"/>
          <p:cNvSpPr/>
          <p:nvPr/>
        </p:nvSpPr>
        <p:spPr>
          <a:xfrm>
            <a:off x="0" y="0"/>
            <a:ext cx="1008993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35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84913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Progress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Course Completion Status block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8" y="343754"/>
            <a:ext cx="3562718" cy="200402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11" y="3213372"/>
            <a:ext cx="6572985" cy="3412481"/>
          </a:xfrm>
          <a:prstGeom prst="rect">
            <a:avLst/>
          </a:prstGeom>
        </p:spPr>
      </p:pic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0300137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8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Gamification is all around us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7" y="2184399"/>
            <a:ext cx="6100483" cy="4063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" y="2260539"/>
            <a:ext cx="5214351" cy="391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541" y="6248398"/>
            <a:ext cx="11036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u="sng" dirty="0">
                <a:hlinkClick r:id="rId4"/>
              </a:rPr>
              <a:t>http://</a:t>
            </a:r>
            <a:r>
              <a:rPr lang="en-AU" sz="800" u="sng" dirty="0" smtClean="0">
                <a:hlinkClick r:id="rId4"/>
              </a:rPr>
              <a:t>static.businessinsider.com/image/540f4950eab8eaa25e65a624/image.jpg</a:t>
            </a:r>
            <a:r>
              <a:rPr lang="en-AU" sz="800" dirty="0"/>
              <a:t>		</a:t>
            </a:r>
            <a:r>
              <a:rPr lang="en-AU" sz="800" u="sng" dirty="0">
                <a:hlinkClick r:id="rId5"/>
              </a:rPr>
              <a:t>http://s1.ibtimes.com/sites/www.ibtimes.com/files/styles/v2_article_large/public/2014/09/12/apple-watch-apps-features-nike.png?itok=DwNvmIEs</a:t>
            </a:r>
            <a:endParaRPr lang="en-AU" sz="800" dirty="0"/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051034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5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84913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Progress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Level </a:t>
            </a:r>
            <a:r>
              <a:rPr lang="en-AU" dirty="0"/>
              <a:t>Up plugin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8" y="343754"/>
            <a:ext cx="3562718" cy="200402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65" y="2573546"/>
            <a:ext cx="6089057" cy="41952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5" y="3148975"/>
            <a:ext cx="3905795" cy="2800741"/>
          </a:xfrm>
          <a:prstGeom prst="rect">
            <a:avLst/>
          </a:prstGeom>
        </p:spPr>
      </p:pic>
      <p:sp>
        <p:nvSpPr>
          <p:cNvPr id="339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0" name="PG_634722689789_BAR"/>
          <p:cNvSpPr/>
          <p:nvPr/>
        </p:nvSpPr>
        <p:spPr>
          <a:xfrm>
            <a:off x="0" y="0"/>
            <a:ext cx="1051034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39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2802924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Progress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Restricted Access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55" y="2963835"/>
            <a:ext cx="6611273" cy="3467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8" y="343754"/>
            <a:ext cx="3562718" cy="2004029"/>
          </a:xfrm>
          <a:prstGeom prst="rect">
            <a:avLst/>
          </a:prstGeom>
        </p:spPr>
      </p:pic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072055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2168611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Recognition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Badges*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062680" y="5493223"/>
            <a:ext cx="940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*Badges can be generated directly in Moodle (Wattle) but not displayed outside the online course.</a:t>
            </a:r>
          </a:p>
          <a:p>
            <a:r>
              <a:rPr lang="en-AU" dirty="0" smtClean="0"/>
              <a:t>There may be other institutional barriers to the use of Badges. 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7" y="2451787"/>
            <a:ext cx="2399270" cy="2399270"/>
          </a:xfrm>
          <a:prstGeom prst="rect">
            <a:avLst/>
          </a:prstGeom>
        </p:spPr>
      </p:pic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093075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2234514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Recognition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Peer designed and awarded Badges or Achievements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57" y="2451787"/>
            <a:ext cx="2399270" cy="2399270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1114096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5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2168611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Recognition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Points and </a:t>
            </a:r>
            <a:r>
              <a:rPr lang="en-AU" dirty="0" err="1" smtClean="0"/>
              <a:t>leaderboards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872182"/>
            <a:ext cx="6330006" cy="3360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3297" y="4232409"/>
            <a:ext cx="68036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Some ideas:</a:t>
            </a:r>
          </a:p>
          <a:p>
            <a:r>
              <a:rPr lang="en-A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Allocate points for contributions to class – face to face or online.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List only the top three – five students each week.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Reset the list at the end of the week so that everyone has a chance.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Offer points for a range of activity types suiting different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Opt in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Students could use avatar names instead of their 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Can be as simple as embedding a spreadsheet in your course </a:t>
            </a:r>
          </a:p>
          <a:p>
            <a:endParaRPr lang="en-AU" dirty="0"/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1351172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5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81" y="1210963"/>
            <a:ext cx="6560006" cy="5457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2168611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Progress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Badges and Pathways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8" y="343754"/>
            <a:ext cx="3562718" cy="2004029"/>
          </a:xfrm>
          <a:prstGeom prst="rect">
            <a:avLst/>
          </a:prstGeom>
        </p:spPr>
      </p:pic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156137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8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8" y="2026759"/>
            <a:ext cx="4797167" cy="3990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68931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1885"/>
            <a:ext cx="3181865" cy="55307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Autonomy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Pathways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What if learners could choose their assessment types?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What if they could choose the level of achievement that they are happy with?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81" y="271850"/>
            <a:ext cx="3979563" cy="2240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55" y="3549821"/>
            <a:ext cx="3439297" cy="2292865"/>
          </a:xfrm>
          <a:prstGeom prst="rect">
            <a:avLst/>
          </a:prstGeom>
        </p:spPr>
      </p:pic>
      <p:sp>
        <p:nvSpPr>
          <p:cNvPr id="339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0" name="PG_634722689789_BAR"/>
          <p:cNvSpPr/>
          <p:nvPr/>
        </p:nvSpPr>
        <p:spPr>
          <a:xfrm>
            <a:off x="0" y="0"/>
            <a:ext cx="1177158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772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516"/>
            <a:ext cx="10515600" cy="59870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0079"/>
            <a:ext cx="10515600" cy="5761424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Miscellaneous ideas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Get students to name and design avatars for the course. </a:t>
            </a:r>
          </a:p>
          <a:p>
            <a:pPr marL="0" indent="0">
              <a:buNone/>
            </a:pPr>
            <a:r>
              <a:rPr lang="en-AU" dirty="0" smtClean="0"/>
              <a:t>(These could even be paper based)</a:t>
            </a:r>
          </a:p>
          <a:p>
            <a:pPr marL="0" indent="0">
              <a:buNone/>
            </a:pPr>
            <a:r>
              <a:rPr lang="en-AU" dirty="0" smtClean="0"/>
              <a:t>As they complete certain tasks or make particular achievements, they earn costume pieces or equipment for their avatar, which are on display. (fun / progress / relevance / recognition / competition)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Frame learning outcomes as a series of puzzles with a course long narrative – engage the students in designing the story that they will “play”</a:t>
            </a:r>
          </a:p>
          <a:p>
            <a:pPr marL="0" indent="0">
              <a:buNone/>
            </a:pPr>
            <a:r>
              <a:rPr lang="en-AU" dirty="0" smtClean="0"/>
              <a:t>Allow “farming” of extra credit via glossary or link contributions.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78" y="189470"/>
            <a:ext cx="2364182" cy="2356794"/>
          </a:xfrm>
          <a:prstGeom prst="rect">
            <a:avLst/>
          </a:prstGeom>
        </p:spPr>
      </p:pic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11981793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4373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38"/>
            <a:ext cx="10515600" cy="639891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How to gamify your course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53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Shall we play a quick game?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Further notes, references and links available on </a:t>
            </a:r>
          </a:p>
          <a:p>
            <a:pPr marL="0" indent="0">
              <a:buNone/>
            </a:pPr>
            <a:r>
              <a:rPr lang="en-AU" dirty="0" smtClean="0">
                <a:hlinkClick r:id="rId2"/>
              </a:rPr>
              <a:t>http://www.screenface.net/gamification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Feel free to chat to me via @</a:t>
            </a:r>
            <a:r>
              <a:rPr lang="en-AU" dirty="0" err="1" smtClean="0"/>
              <a:t>gamerlearner</a:t>
            </a:r>
            <a:r>
              <a:rPr lang="en-AU" dirty="0" smtClean="0"/>
              <a:t> or </a:t>
            </a:r>
            <a:r>
              <a:rPr lang="en-AU" dirty="0" smtClean="0">
                <a:hlinkClick r:id="rId3"/>
              </a:rPr>
              <a:t>colin.simpson@cit.edu.au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12191999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61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64867" cy="1325563"/>
          </a:xfrm>
        </p:spPr>
        <p:txBody>
          <a:bodyPr/>
          <a:lstStyle/>
          <a:p>
            <a:r>
              <a:rPr lang="en-AU" dirty="0" smtClean="0"/>
              <a:t>Gamification is all around us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34" y="365125"/>
            <a:ext cx="3815126" cy="6104202"/>
          </a:xfrm>
        </p:spPr>
      </p:pic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1261241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3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is gamification?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5400" i="1" dirty="0" smtClean="0"/>
              <a:t>“the application of game mechanics to non-game activities”</a:t>
            </a:r>
          </a:p>
          <a:p>
            <a:pPr marL="0" indent="0">
              <a:buNone/>
            </a:pPr>
            <a:r>
              <a:rPr lang="en-AU" sz="5400" i="1" dirty="0" smtClean="0"/>
              <a:t>(Sheldon, 2012)</a:t>
            </a:r>
            <a:endParaRPr lang="en-AU" sz="5400" i="1" dirty="0"/>
          </a:p>
        </p:txBody>
      </p:sp>
      <p:sp>
        <p:nvSpPr>
          <p:cNvPr id="336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PG_634722689789_BAR"/>
          <p:cNvSpPr/>
          <p:nvPr/>
        </p:nvSpPr>
        <p:spPr>
          <a:xfrm>
            <a:off x="0" y="0"/>
            <a:ext cx="1471448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70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705794"/>
          </a:xfrm>
        </p:spPr>
        <p:txBody>
          <a:bodyPr/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89" y="1367455"/>
            <a:ext cx="5016843" cy="50011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3654669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What do you think are</a:t>
            </a:r>
            <a:r>
              <a:rPr lang="en-AU" dirty="0"/>
              <a:t> </a:t>
            </a:r>
            <a:r>
              <a:rPr lang="en-AU" dirty="0" smtClean="0"/>
              <a:t>some of the elements that make </a:t>
            </a:r>
            <a:r>
              <a:rPr lang="en-AU" dirty="0"/>
              <a:t>noughts and </a:t>
            </a:r>
            <a:r>
              <a:rPr lang="en-AU" dirty="0" smtClean="0"/>
              <a:t>crosses a game?</a:t>
            </a:r>
          </a:p>
        </p:txBody>
      </p:sp>
      <p:sp>
        <p:nvSpPr>
          <p:cNvPr id="337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8" name="PG_634722689789_BAR"/>
          <p:cNvSpPr/>
          <p:nvPr/>
        </p:nvSpPr>
        <p:spPr>
          <a:xfrm>
            <a:off x="0" y="0"/>
            <a:ext cx="1681655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9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705794"/>
          </a:xfrm>
        </p:spPr>
        <p:txBody>
          <a:bodyPr/>
          <a:lstStyle/>
          <a:p>
            <a:r>
              <a:rPr lang="en-AU" dirty="0" smtClean="0"/>
              <a:t>Well what makes up a game?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819400" cy="4351338"/>
          </a:xfrm>
        </p:spPr>
        <p:txBody>
          <a:bodyPr>
            <a:normAutofit/>
          </a:bodyPr>
          <a:lstStyle/>
          <a:p>
            <a:r>
              <a:rPr lang="en-AU" dirty="0" smtClean="0"/>
              <a:t>Rules</a:t>
            </a:r>
          </a:p>
          <a:p>
            <a:r>
              <a:rPr lang="en-AU" dirty="0" smtClean="0"/>
              <a:t>Turns</a:t>
            </a:r>
          </a:p>
          <a:p>
            <a:r>
              <a:rPr lang="en-AU" dirty="0" smtClean="0"/>
              <a:t>Obstacles</a:t>
            </a:r>
          </a:p>
          <a:p>
            <a:r>
              <a:rPr lang="en-AU" dirty="0" smtClean="0"/>
              <a:t>Win state</a:t>
            </a:r>
          </a:p>
          <a:p>
            <a:r>
              <a:rPr lang="en-AU" dirty="0" smtClean="0"/>
              <a:t>Avatars / tokens</a:t>
            </a:r>
          </a:p>
          <a:p>
            <a:r>
              <a:rPr lang="en-AU" dirty="0" smtClean="0"/>
              <a:t>Players</a:t>
            </a:r>
          </a:p>
          <a:p>
            <a:r>
              <a:rPr lang="en-AU" dirty="0" smtClean="0"/>
              <a:t>Competition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89" y="1367455"/>
            <a:ext cx="5016843" cy="5001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7368" y="6567854"/>
            <a:ext cx="2008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http://pixabay.com/p-150614/?no_redirect</a:t>
            </a:r>
          </a:p>
        </p:txBody>
      </p:sp>
      <p:sp>
        <p:nvSpPr>
          <p:cNvPr id="338" name="PG_634722689789_BACK"/>
          <p:cNvSpPr/>
          <p:nvPr/>
        </p:nvSpPr>
        <p:spPr>
          <a:xfrm>
            <a:off x="0" y="0"/>
            <a:ext cx="12192000" cy="88900"/>
          </a:xfrm>
          <a:prstGeom prst="rect">
            <a:avLst/>
          </a:prstGeom>
          <a:solidFill>
            <a:srgbClr val="D3D3D3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PG_634722689789_BAR"/>
          <p:cNvSpPr/>
          <p:nvPr/>
        </p:nvSpPr>
        <p:spPr>
          <a:xfrm>
            <a:off x="0" y="0"/>
            <a:ext cx="1891862" cy="88900"/>
          </a:xfrm>
          <a:prstGeom prst="rect">
            <a:avLst/>
          </a:prstGeom>
          <a:solidFill>
            <a:srgbClr val="008000"/>
          </a:solid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79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1219</Words>
  <Application>Microsoft Office PowerPoint</Application>
  <PresentationFormat>Widescreen</PresentationFormat>
  <Paragraphs>218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Gamifying your course</vt:lpstr>
      <vt:lpstr>How do you feel?</vt:lpstr>
      <vt:lpstr>Gamification is all around us</vt:lpstr>
      <vt:lpstr>Gamification is all around us</vt:lpstr>
      <vt:lpstr>Gamification is all around us</vt:lpstr>
      <vt:lpstr>Gamification is all around us</vt:lpstr>
      <vt:lpstr>So what is gamification?</vt:lpstr>
      <vt:lpstr>Well what makes up a game?</vt:lpstr>
      <vt:lpstr>Well what makes up a game?</vt:lpstr>
      <vt:lpstr>Well what makes up a game?</vt:lpstr>
      <vt:lpstr>Well what makes up a game?</vt:lpstr>
      <vt:lpstr>Well what makes up a game?</vt:lpstr>
      <vt:lpstr>Well what makes up a game?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What might it look like in education?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So why gamify my course?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  <vt:lpstr>How to gamify your course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Gamifying your course</dc:title>
  <dc:creator>colsim@bigpond.com</dc:creator>
  <cp:lastModifiedBy>colsim@bigpond.com</cp:lastModifiedBy>
  <cp:revision>87</cp:revision>
  <dcterms:created xsi:type="dcterms:W3CDTF">2014-09-17T08:28:28Z</dcterms:created>
  <dcterms:modified xsi:type="dcterms:W3CDTF">2014-09-19T01:31:33Z</dcterms:modified>
</cp:coreProperties>
</file>